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61" r:id="rId4"/>
    <p:sldId id="287" r:id="rId5"/>
    <p:sldId id="263" r:id="rId6"/>
    <p:sldId id="265" r:id="rId7"/>
    <p:sldId id="269" r:id="rId8"/>
    <p:sldId id="289" r:id="rId9"/>
    <p:sldId id="290" r:id="rId10"/>
    <p:sldId id="292" r:id="rId11"/>
    <p:sldId id="283" r:id="rId12"/>
    <p:sldId id="284" r:id="rId13"/>
    <p:sldId id="271" r:id="rId14"/>
    <p:sldId id="288" r:id="rId15"/>
    <p:sldId id="291" r:id="rId16"/>
    <p:sldId id="264" r:id="rId17"/>
    <p:sldId id="293" r:id="rId18"/>
    <p:sldId id="260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6D"/>
    <a:srgbClr val="FF2549"/>
    <a:srgbClr val="003635"/>
    <a:srgbClr val="005856"/>
    <a:srgbClr val="9EFF29"/>
    <a:srgbClr val="007033"/>
    <a:srgbClr val="5EEC3C"/>
    <a:srgbClr val="F1C88B"/>
    <a:srgbClr val="FE9202"/>
    <a:srgbClr val="1D3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>
      <p:cViewPr>
        <p:scale>
          <a:sx n="136" d="100"/>
          <a:sy n="136" d="100"/>
        </p:scale>
        <p:origin x="960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FE200A-3F0C-114C-9257-70B0448DF66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046ABA9-2159-BE43-BA71-81B2FE601D39}">
      <dgm:prSet/>
      <dgm:spPr>
        <a:effectLst/>
      </dgm:spPr>
      <dgm:t>
        <a:bodyPr/>
        <a:lstStyle/>
        <a:p>
          <a:pPr algn="l"/>
          <a:r>
            <a:rPr lang="en-US" b="0" dirty="0"/>
            <a:t>Annual cost of flight delays for the US economy was 31-40 $ billion in 2010.</a:t>
          </a:r>
          <a:endParaRPr lang="en-US" dirty="0"/>
        </a:p>
      </dgm:t>
    </dgm:pt>
    <dgm:pt modelId="{F1108083-BC4B-7A47-85F2-3E14C7299880}" type="parTrans" cxnId="{9705DE83-3C5B-7742-A0D1-9613D5FA5D68}">
      <dgm:prSet/>
      <dgm:spPr/>
      <dgm:t>
        <a:bodyPr/>
        <a:lstStyle/>
        <a:p>
          <a:endParaRPr lang="en-GB"/>
        </a:p>
      </dgm:t>
    </dgm:pt>
    <dgm:pt modelId="{3BFCD5D5-4725-0B45-864F-1235A2ADEBA8}" type="sibTrans" cxnId="{9705DE83-3C5B-7742-A0D1-9613D5FA5D68}">
      <dgm:prSet/>
      <dgm:spPr/>
      <dgm:t>
        <a:bodyPr/>
        <a:lstStyle/>
        <a:p>
          <a:endParaRPr lang="en-GB"/>
        </a:p>
      </dgm:t>
    </dgm:pt>
    <dgm:pt modelId="{75D5A3B8-1DCD-6349-B92B-0A566BA80AB6}">
      <dgm:prSet/>
      <dgm:spPr/>
      <dgm:t>
        <a:bodyPr/>
        <a:lstStyle/>
        <a:p>
          <a:pPr algn="l"/>
          <a:r>
            <a:rPr lang="en-US" b="0" dirty="0"/>
            <a:t>Different parties are affected (airlines, passengers, etc.).</a:t>
          </a:r>
          <a:endParaRPr lang="en-GB" dirty="0"/>
        </a:p>
      </dgm:t>
    </dgm:pt>
    <dgm:pt modelId="{8B1382E0-160D-1641-ADE6-BD3C7481F6B3}" type="parTrans" cxnId="{B3ACB728-A4F4-3A45-8D33-5A5BAA7F83C4}">
      <dgm:prSet/>
      <dgm:spPr/>
      <dgm:t>
        <a:bodyPr/>
        <a:lstStyle/>
        <a:p>
          <a:endParaRPr lang="en-GB"/>
        </a:p>
      </dgm:t>
    </dgm:pt>
    <dgm:pt modelId="{8CDC3B1D-E99A-A54B-BB3B-7894009C75FC}" type="sibTrans" cxnId="{B3ACB728-A4F4-3A45-8D33-5A5BAA7F83C4}">
      <dgm:prSet/>
      <dgm:spPr/>
      <dgm:t>
        <a:bodyPr/>
        <a:lstStyle/>
        <a:p>
          <a:endParaRPr lang="en-GB"/>
        </a:p>
      </dgm:t>
    </dgm:pt>
    <dgm:pt modelId="{BF001467-7774-F046-9653-93F54070BC0A}">
      <dgm:prSet/>
      <dgm:spPr/>
      <dgm:t>
        <a:bodyPr/>
        <a:lstStyle/>
        <a:p>
          <a:pPr algn="l">
            <a:buNone/>
          </a:pPr>
          <a:r>
            <a:rPr lang="en-US" dirty="0"/>
            <a:t>Aim to assist F9 and MQ airlines by identifying the most notable causes of flight delays and cancellations.</a:t>
          </a:r>
          <a:endParaRPr lang="en-GB" dirty="0"/>
        </a:p>
      </dgm:t>
    </dgm:pt>
    <dgm:pt modelId="{14B8CB82-424B-7F40-BA8C-D19F731C9A31}" type="parTrans" cxnId="{E31E04B7-2FCD-6C41-B56A-612F728C5826}">
      <dgm:prSet/>
      <dgm:spPr/>
      <dgm:t>
        <a:bodyPr/>
        <a:lstStyle/>
        <a:p>
          <a:endParaRPr lang="en-GB"/>
        </a:p>
      </dgm:t>
    </dgm:pt>
    <dgm:pt modelId="{FE1F4095-D3E5-204C-B1B2-136741493260}" type="sibTrans" cxnId="{E31E04B7-2FCD-6C41-B56A-612F728C5826}">
      <dgm:prSet/>
      <dgm:spPr/>
      <dgm:t>
        <a:bodyPr/>
        <a:lstStyle/>
        <a:p>
          <a:endParaRPr lang="en-GB"/>
        </a:p>
      </dgm:t>
    </dgm:pt>
    <dgm:pt modelId="{2750C11C-6111-6444-9E41-44930A185281}">
      <dgm:prSet/>
      <dgm:spPr/>
      <dgm:t>
        <a:bodyPr/>
        <a:lstStyle/>
        <a:p>
          <a:pPr algn="l"/>
          <a:r>
            <a:rPr lang="en-US" dirty="0"/>
            <a:t>Potential reasons for delays include: weather condition, security issues and maintenance.</a:t>
          </a:r>
        </a:p>
      </dgm:t>
    </dgm:pt>
    <dgm:pt modelId="{24931153-F115-6445-85E6-7DBD059516F0}" type="parTrans" cxnId="{3E5199E6-EE82-044E-8048-D2D9D5397016}">
      <dgm:prSet/>
      <dgm:spPr/>
      <dgm:t>
        <a:bodyPr/>
        <a:lstStyle/>
        <a:p>
          <a:endParaRPr lang="en-GB"/>
        </a:p>
      </dgm:t>
    </dgm:pt>
    <dgm:pt modelId="{1D8DD35B-2A0C-0641-986B-6EE42F4033F1}" type="sibTrans" cxnId="{3E5199E6-EE82-044E-8048-D2D9D5397016}">
      <dgm:prSet/>
      <dgm:spPr/>
      <dgm:t>
        <a:bodyPr/>
        <a:lstStyle/>
        <a:p>
          <a:endParaRPr lang="en-GB"/>
        </a:p>
      </dgm:t>
    </dgm:pt>
    <dgm:pt modelId="{C7E9C317-7F49-E64E-87B0-E6B209CFC2B0}" type="pres">
      <dgm:prSet presAssocID="{21FE200A-3F0C-114C-9257-70B0448DF668}" presName="linearFlow" presStyleCnt="0">
        <dgm:presLayoutVars>
          <dgm:dir/>
          <dgm:resizeHandles val="exact"/>
        </dgm:presLayoutVars>
      </dgm:prSet>
      <dgm:spPr/>
    </dgm:pt>
    <dgm:pt modelId="{64815625-4124-1A46-9DD4-5A9136C30043}" type="pres">
      <dgm:prSet presAssocID="{B046ABA9-2159-BE43-BA71-81B2FE601D39}" presName="composite" presStyleCnt="0"/>
      <dgm:spPr/>
    </dgm:pt>
    <dgm:pt modelId="{F65D6452-C1BB-2B4C-BDE3-57F640C20EF8}" type="pres">
      <dgm:prSet presAssocID="{B046ABA9-2159-BE43-BA71-81B2FE601D39}" presName="imgShp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000" b="-14000"/>
          </a:stretch>
        </a:blipFill>
      </dgm:spPr>
    </dgm:pt>
    <dgm:pt modelId="{208DB0FC-BFA5-2949-80C7-9081AA70AD0C}" type="pres">
      <dgm:prSet presAssocID="{B046ABA9-2159-BE43-BA71-81B2FE601D39}" presName="txShp" presStyleLbl="node1" presStyleIdx="0" presStyleCnt="4">
        <dgm:presLayoutVars>
          <dgm:bulletEnabled val="1"/>
        </dgm:presLayoutVars>
      </dgm:prSet>
      <dgm:spPr/>
    </dgm:pt>
    <dgm:pt modelId="{8E40BA1F-9CDF-BD44-B90B-253648B44F15}" type="pres">
      <dgm:prSet presAssocID="{3BFCD5D5-4725-0B45-864F-1235A2ADEBA8}" presName="spacing" presStyleCnt="0"/>
      <dgm:spPr/>
    </dgm:pt>
    <dgm:pt modelId="{285AC1A2-998A-F048-9F8D-800C81D4295E}" type="pres">
      <dgm:prSet presAssocID="{75D5A3B8-1DCD-6349-B92B-0A566BA80AB6}" presName="composite" presStyleCnt="0"/>
      <dgm:spPr/>
    </dgm:pt>
    <dgm:pt modelId="{54FA6E12-6AA5-DF4A-BCF5-312163A7395F}" type="pres">
      <dgm:prSet presAssocID="{75D5A3B8-1DCD-6349-B92B-0A566BA80AB6}" presName="imgShp" presStyleLbl="fgImgPlace1" presStyleIdx="1" presStyleCnt="4" custAng="5641473" custScaleY="10009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021AFA06-C0A1-C847-A04B-EFA7405405BA}" type="pres">
      <dgm:prSet presAssocID="{75D5A3B8-1DCD-6349-B92B-0A566BA80AB6}" presName="txShp" presStyleLbl="node1" presStyleIdx="1" presStyleCnt="4">
        <dgm:presLayoutVars>
          <dgm:bulletEnabled val="1"/>
        </dgm:presLayoutVars>
      </dgm:prSet>
      <dgm:spPr/>
    </dgm:pt>
    <dgm:pt modelId="{3A1CC2CD-986A-514A-8DE9-C348A6C62A97}" type="pres">
      <dgm:prSet presAssocID="{8CDC3B1D-E99A-A54B-BB3B-7894009C75FC}" presName="spacing" presStyleCnt="0"/>
      <dgm:spPr/>
    </dgm:pt>
    <dgm:pt modelId="{4BB9EE4E-8DE9-6F4B-8A58-04F17B545091}" type="pres">
      <dgm:prSet presAssocID="{BF001467-7774-F046-9653-93F54070BC0A}" presName="composite" presStyleCnt="0"/>
      <dgm:spPr/>
    </dgm:pt>
    <dgm:pt modelId="{0B57D750-579A-0341-8C0D-11CADA355E00}" type="pres">
      <dgm:prSet presAssocID="{BF001467-7774-F046-9653-93F54070BC0A}" presName="imgShp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64191475-616C-2446-A050-4EFC0AA76AFA}" type="pres">
      <dgm:prSet presAssocID="{BF001467-7774-F046-9653-93F54070BC0A}" presName="txShp" presStyleLbl="node1" presStyleIdx="2" presStyleCnt="4">
        <dgm:presLayoutVars>
          <dgm:bulletEnabled val="1"/>
        </dgm:presLayoutVars>
      </dgm:prSet>
      <dgm:spPr/>
    </dgm:pt>
    <dgm:pt modelId="{82EB4C74-0B90-3D4B-8026-D5234EC9C6AC}" type="pres">
      <dgm:prSet presAssocID="{FE1F4095-D3E5-204C-B1B2-136741493260}" presName="spacing" presStyleCnt="0"/>
      <dgm:spPr/>
    </dgm:pt>
    <dgm:pt modelId="{D4324476-6D1F-6741-9F4F-E5D1CFD98861}" type="pres">
      <dgm:prSet presAssocID="{2750C11C-6111-6444-9E41-44930A185281}" presName="composite" presStyleCnt="0"/>
      <dgm:spPr/>
    </dgm:pt>
    <dgm:pt modelId="{D8665674-FF35-A848-9F27-54107BDA14DA}" type="pres">
      <dgm:prSet presAssocID="{2750C11C-6111-6444-9E41-44930A185281}" presName="imgShp" presStyleLbl="fgImgPlace1" presStyleIdx="3" presStyleCnt="4"/>
      <dgm:spPr/>
    </dgm:pt>
    <dgm:pt modelId="{2E21A850-5161-1D43-A9C8-65936A99F94A}" type="pres">
      <dgm:prSet presAssocID="{2750C11C-6111-6444-9E41-44930A185281}" presName="txShp" presStyleLbl="node1" presStyleIdx="3" presStyleCnt="4">
        <dgm:presLayoutVars>
          <dgm:bulletEnabled val="1"/>
        </dgm:presLayoutVars>
      </dgm:prSet>
      <dgm:spPr/>
    </dgm:pt>
  </dgm:ptLst>
  <dgm:cxnLst>
    <dgm:cxn modelId="{4B82920F-CD98-5B4C-BE5C-58990692EFED}" type="presOf" srcId="{2750C11C-6111-6444-9E41-44930A185281}" destId="{2E21A850-5161-1D43-A9C8-65936A99F94A}" srcOrd="0" destOrd="0" presId="urn:microsoft.com/office/officeart/2005/8/layout/vList3"/>
    <dgm:cxn modelId="{B3ACB728-A4F4-3A45-8D33-5A5BAA7F83C4}" srcId="{21FE200A-3F0C-114C-9257-70B0448DF668}" destId="{75D5A3B8-1DCD-6349-B92B-0A566BA80AB6}" srcOrd="1" destOrd="0" parTransId="{8B1382E0-160D-1641-ADE6-BD3C7481F6B3}" sibTransId="{8CDC3B1D-E99A-A54B-BB3B-7894009C75FC}"/>
    <dgm:cxn modelId="{FBD47F4A-1B37-6541-B587-000D9276663C}" type="presOf" srcId="{75D5A3B8-1DCD-6349-B92B-0A566BA80AB6}" destId="{021AFA06-C0A1-C847-A04B-EFA7405405BA}" srcOrd="0" destOrd="0" presId="urn:microsoft.com/office/officeart/2005/8/layout/vList3"/>
    <dgm:cxn modelId="{9705DE83-3C5B-7742-A0D1-9613D5FA5D68}" srcId="{21FE200A-3F0C-114C-9257-70B0448DF668}" destId="{B046ABA9-2159-BE43-BA71-81B2FE601D39}" srcOrd="0" destOrd="0" parTransId="{F1108083-BC4B-7A47-85F2-3E14C7299880}" sibTransId="{3BFCD5D5-4725-0B45-864F-1235A2ADEBA8}"/>
    <dgm:cxn modelId="{55AF4990-8456-9243-B01D-FD10BDB78917}" type="presOf" srcId="{21FE200A-3F0C-114C-9257-70B0448DF668}" destId="{C7E9C317-7F49-E64E-87B0-E6B209CFC2B0}" srcOrd="0" destOrd="0" presId="urn:microsoft.com/office/officeart/2005/8/layout/vList3"/>
    <dgm:cxn modelId="{E31E04B7-2FCD-6C41-B56A-612F728C5826}" srcId="{21FE200A-3F0C-114C-9257-70B0448DF668}" destId="{BF001467-7774-F046-9653-93F54070BC0A}" srcOrd="2" destOrd="0" parTransId="{14B8CB82-424B-7F40-BA8C-D19F731C9A31}" sibTransId="{FE1F4095-D3E5-204C-B1B2-136741493260}"/>
    <dgm:cxn modelId="{BC58B2BD-2A6B-E744-B3B7-3A4994FCDB50}" type="presOf" srcId="{B046ABA9-2159-BE43-BA71-81B2FE601D39}" destId="{208DB0FC-BFA5-2949-80C7-9081AA70AD0C}" srcOrd="0" destOrd="0" presId="urn:microsoft.com/office/officeart/2005/8/layout/vList3"/>
    <dgm:cxn modelId="{5A972DDB-701C-F14B-A925-C86BB5B7EA98}" type="presOf" srcId="{BF001467-7774-F046-9653-93F54070BC0A}" destId="{64191475-616C-2446-A050-4EFC0AA76AFA}" srcOrd="0" destOrd="0" presId="urn:microsoft.com/office/officeart/2005/8/layout/vList3"/>
    <dgm:cxn modelId="{3E5199E6-EE82-044E-8048-D2D9D5397016}" srcId="{21FE200A-3F0C-114C-9257-70B0448DF668}" destId="{2750C11C-6111-6444-9E41-44930A185281}" srcOrd="3" destOrd="0" parTransId="{24931153-F115-6445-85E6-7DBD059516F0}" sibTransId="{1D8DD35B-2A0C-0641-986B-6EE42F4033F1}"/>
    <dgm:cxn modelId="{1BCA2E82-71A4-684D-86FB-514DF150EB84}" type="presParOf" srcId="{C7E9C317-7F49-E64E-87B0-E6B209CFC2B0}" destId="{64815625-4124-1A46-9DD4-5A9136C30043}" srcOrd="0" destOrd="0" presId="urn:microsoft.com/office/officeart/2005/8/layout/vList3"/>
    <dgm:cxn modelId="{8A5740A8-EFD6-3447-BA60-09AB550E6276}" type="presParOf" srcId="{64815625-4124-1A46-9DD4-5A9136C30043}" destId="{F65D6452-C1BB-2B4C-BDE3-57F640C20EF8}" srcOrd="0" destOrd="0" presId="urn:microsoft.com/office/officeart/2005/8/layout/vList3"/>
    <dgm:cxn modelId="{7AF6A80F-FA25-DB47-958F-903C1AA4C677}" type="presParOf" srcId="{64815625-4124-1A46-9DD4-5A9136C30043}" destId="{208DB0FC-BFA5-2949-80C7-9081AA70AD0C}" srcOrd="1" destOrd="0" presId="urn:microsoft.com/office/officeart/2005/8/layout/vList3"/>
    <dgm:cxn modelId="{E82BBF24-7610-3A42-8404-0CCEB24187C8}" type="presParOf" srcId="{C7E9C317-7F49-E64E-87B0-E6B209CFC2B0}" destId="{8E40BA1F-9CDF-BD44-B90B-253648B44F15}" srcOrd="1" destOrd="0" presId="urn:microsoft.com/office/officeart/2005/8/layout/vList3"/>
    <dgm:cxn modelId="{1AE5FA29-5749-084B-91B2-0E1D7310B9D5}" type="presParOf" srcId="{C7E9C317-7F49-E64E-87B0-E6B209CFC2B0}" destId="{285AC1A2-998A-F048-9F8D-800C81D4295E}" srcOrd="2" destOrd="0" presId="urn:microsoft.com/office/officeart/2005/8/layout/vList3"/>
    <dgm:cxn modelId="{62D31AAB-1E63-4A44-84FC-4671491B3958}" type="presParOf" srcId="{285AC1A2-998A-F048-9F8D-800C81D4295E}" destId="{54FA6E12-6AA5-DF4A-BCF5-312163A7395F}" srcOrd="0" destOrd="0" presId="urn:microsoft.com/office/officeart/2005/8/layout/vList3"/>
    <dgm:cxn modelId="{D13F09BB-28DD-894B-A79F-5F03D841F344}" type="presParOf" srcId="{285AC1A2-998A-F048-9F8D-800C81D4295E}" destId="{021AFA06-C0A1-C847-A04B-EFA7405405BA}" srcOrd="1" destOrd="0" presId="urn:microsoft.com/office/officeart/2005/8/layout/vList3"/>
    <dgm:cxn modelId="{CE76706F-03BF-B24C-998A-266ED338443E}" type="presParOf" srcId="{C7E9C317-7F49-E64E-87B0-E6B209CFC2B0}" destId="{3A1CC2CD-986A-514A-8DE9-C348A6C62A97}" srcOrd="3" destOrd="0" presId="urn:microsoft.com/office/officeart/2005/8/layout/vList3"/>
    <dgm:cxn modelId="{0BE15BF5-51D1-B44B-A390-651BD05C01A4}" type="presParOf" srcId="{C7E9C317-7F49-E64E-87B0-E6B209CFC2B0}" destId="{4BB9EE4E-8DE9-6F4B-8A58-04F17B545091}" srcOrd="4" destOrd="0" presId="urn:microsoft.com/office/officeart/2005/8/layout/vList3"/>
    <dgm:cxn modelId="{E1034955-25C6-5542-8CC8-974508C15C77}" type="presParOf" srcId="{4BB9EE4E-8DE9-6F4B-8A58-04F17B545091}" destId="{0B57D750-579A-0341-8C0D-11CADA355E00}" srcOrd="0" destOrd="0" presId="urn:microsoft.com/office/officeart/2005/8/layout/vList3"/>
    <dgm:cxn modelId="{D7961AAC-77BA-D24A-AD5D-6BE316AB6B34}" type="presParOf" srcId="{4BB9EE4E-8DE9-6F4B-8A58-04F17B545091}" destId="{64191475-616C-2446-A050-4EFC0AA76AFA}" srcOrd="1" destOrd="0" presId="urn:microsoft.com/office/officeart/2005/8/layout/vList3"/>
    <dgm:cxn modelId="{6153F0DA-7B54-2940-A2CF-381323FDAE65}" type="presParOf" srcId="{C7E9C317-7F49-E64E-87B0-E6B209CFC2B0}" destId="{82EB4C74-0B90-3D4B-8026-D5234EC9C6AC}" srcOrd="5" destOrd="0" presId="urn:microsoft.com/office/officeart/2005/8/layout/vList3"/>
    <dgm:cxn modelId="{56B67F06-E8D5-364B-AE8F-848EF561A460}" type="presParOf" srcId="{C7E9C317-7F49-E64E-87B0-E6B209CFC2B0}" destId="{D4324476-6D1F-6741-9F4F-E5D1CFD98861}" srcOrd="6" destOrd="0" presId="urn:microsoft.com/office/officeart/2005/8/layout/vList3"/>
    <dgm:cxn modelId="{9C1C635A-FAAF-9247-8F7A-9ADA50499EBE}" type="presParOf" srcId="{D4324476-6D1F-6741-9F4F-E5D1CFD98861}" destId="{D8665674-FF35-A848-9F27-54107BDA14DA}" srcOrd="0" destOrd="0" presId="urn:microsoft.com/office/officeart/2005/8/layout/vList3"/>
    <dgm:cxn modelId="{C4CAABAB-1D23-0B4E-8EF7-04A62D2AC3F9}" type="presParOf" srcId="{D4324476-6D1F-6741-9F4F-E5D1CFD98861}" destId="{2E21A850-5161-1D43-A9C8-65936A99F94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8DB0FC-BFA5-2949-80C7-9081AA70AD0C}">
      <dsp:nvSpPr>
        <dsp:cNvPr id="0" name=""/>
        <dsp:cNvSpPr/>
      </dsp:nvSpPr>
      <dsp:spPr>
        <a:xfrm rot="10800000">
          <a:off x="1597186" y="920"/>
          <a:ext cx="5692092" cy="6538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8332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Annual cost of flight delays for the US economy was 31-40 $ billion in 2010.</a:t>
          </a:r>
          <a:endParaRPr lang="en-US" sz="1800" kern="1200" dirty="0"/>
        </a:p>
      </dsp:txBody>
      <dsp:txXfrm rot="10800000">
        <a:off x="1760650" y="920"/>
        <a:ext cx="5528628" cy="653855"/>
      </dsp:txXfrm>
    </dsp:sp>
    <dsp:sp modelId="{F65D6452-C1BB-2B4C-BDE3-57F640C20EF8}">
      <dsp:nvSpPr>
        <dsp:cNvPr id="0" name=""/>
        <dsp:cNvSpPr/>
      </dsp:nvSpPr>
      <dsp:spPr>
        <a:xfrm>
          <a:off x="1270258" y="920"/>
          <a:ext cx="653855" cy="65385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000" b="-1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1AFA06-C0A1-C847-A04B-EFA7405405BA}">
      <dsp:nvSpPr>
        <dsp:cNvPr id="0" name=""/>
        <dsp:cNvSpPr/>
      </dsp:nvSpPr>
      <dsp:spPr>
        <a:xfrm rot="10800000">
          <a:off x="1597186" y="835120"/>
          <a:ext cx="5692092" cy="6538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8332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Different parties are affected (airlines, passengers, etc.).</a:t>
          </a:r>
          <a:endParaRPr lang="en-GB" sz="1800" kern="1200" dirty="0"/>
        </a:p>
      </dsp:txBody>
      <dsp:txXfrm rot="10800000">
        <a:off x="1760650" y="835120"/>
        <a:ext cx="5528628" cy="653855"/>
      </dsp:txXfrm>
    </dsp:sp>
    <dsp:sp modelId="{54FA6E12-6AA5-DF4A-BCF5-312163A7395F}">
      <dsp:nvSpPr>
        <dsp:cNvPr id="0" name=""/>
        <dsp:cNvSpPr/>
      </dsp:nvSpPr>
      <dsp:spPr>
        <a:xfrm rot="5641473">
          <a:off x="1270258" y="834803"/>
          <a:ext cx="653855" cy="65449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191475-616C-2446-A050-4EFC0AA76AFA}">
      <dsp:nvSpPr>
        <dsp:cNvPr id="0" name=""/>
        <dsp:cNvSpPr/>
      </dsp:nvSpPr>
      <dsp:spPr>
        <a:xfrm rot="10800000">
          <a:off x="1597186" y="1669319"/>
          <a:ext cx="5692092" cy="6538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8332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Aim to assist F9 and MQ airlines by identifying the most notable causes of flight delays and cancellations.</a:t>
          </a:r>
          <a:endParaRPr lang="en-GB" sz="1800" kern="1200" dirty="0"/>
        </a:p>
      </dsp:txBody>
      <dsp:txXfrm rot="10800000">
        <a:off x="1760650" y="1669319"/>
        <a:ext cx="5528628" cy="653855"/>
      </dsp:txXfrm>
    </dsp:sp>
    <dsp:sp modelId="{0B57D750-579A-0341-8C0D-11CADA355E00}">
      <dsp:nvSpPr>
        <dsp:cNvPr id="0" name=""/>
        <dsp:cNvSpPr/>
      </dsp:nvSpPr>
      <dsp:spPr>
        <a:xfrm>
          <a:off x="1270258" y="1669319"/>
          <a:ext cx="653855" cy="653855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21A850-5161-1D43-A9C8-65936A99F94A}">
      <dsp:nvSpPr>
        <dsp:cNvPr id="0" name=""/>
        <dsp:cNvSpPr/>
      </dsp:nvSpPr>
      <dsp:spPr>
        <a:xfrm rot="10800000">
          <a:off x="1597186" y="2503202"/>
          <a:ext cx="5692092" cy="65385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8332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Potential reasons for delays include: weather condition, security issues and maintenance.</a:t>
          </a:r>
        </a:p>
      </dsp:txBody>
      <dsp:txXfrm rot="10800000">
        <a:off x="1760650" y="2503202"/>
        <a:ext cx="5528628" cy="653855"/>
      </dsp:txXfrm>
    </dsp:sp>
    <dsp:sp modelId="{D8665674-FF35-A848-9F27-54107BDA14DA}">
      <dsp:nvSpPr>
        <dsp:cNvPr id="0" name=""/>
        <dsp:cNvSpPr/>
      </dsp:nvSpPr>
      <dsp:spPr>
        <a:xfrm>
          <a:off x="1270258" y="2503202"/>
          <a:ext cx="653855" cy="65385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823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1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09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63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0598" y="3045542"/>
            <a:ext cx="8203575" cy="1045883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5853" y="4077929"/>
            <a:ext cx="8188953" cy="688534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rgbClr val="FF856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961754"/>
            <a:ext cx="8246070" cy="763526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8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725561"/>
            <a:ext cx="8246070" cy="3136761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  <a:lvl2pPr algn="ctr"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algn="ctr"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algn="ctr"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algn="ctr"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191" y="391788"/>
            <a:ext cx="6704647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8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1" y="1155313"/>
            <a:ext cx="6704647" cy="3511061"/>
          </a:xfrm>
        </p:spPr>
        <p:txBody>
          <a:bodyPr/>
          <a:lstStyle>
            <a:lvl1pPr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1016442"/>
            <a:ext cx="8093365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8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83249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304892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accent1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accent1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accent1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accent1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83249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304892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accent1">
                    <a:lumMod val="50000"/>
                  </a:schemeClr>
                </a:solidFill>
              </a:defRPr>
            </a:lvl1pPr>
            <a:lvl2pPr algn="ctr"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algn="ctr">
              <a:defRPr sz="1800">
                <a:solidFill>
                  <a:schemeClr val="accent1">
                    <a:lumMod val="50000"/>
                  </a:schemeClr>
                </a:solidFill>
              </a:defRPr>
            </a:lvl3pPr>
            <a:lvl4pPr algn="ctr">
              <a:defRPr sz="1600">
                <a:solidFill>
                  <a:schemeClr val="accent1">
                    <a:lumMod val="50000"/>
                  </a:schemeClr>
                </a:solidFill>
              </a:defRPr>
            </a:lvl4pPr>
            <a:lvl5pPr algn="ctr">
              <a:defRPr sz="1600">
                <a:solidFill>
                  <a:schemeClr val="accent1">
                    <a:lumMod val="50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3728" y="3259393"/>
            <a:ext cx="8203575" cy="1119660"/>
          </a:xfrm>
        </p:spPr>
        <p:txBody>
          <a:bodyPr>
            <a:noAutofit/>
          </a:bodyPr>
          <a:lstStyle/>
          <a:p>
            <a:r>
              <a:rPr lang="en-US" sz="2200" dirty="0"/>
              <a:t>2019-2020</a:t>
            </a:r>
            <a:br>
              <a:rPr lang="en-US" sz="2200" dirty="0"/>
            </a:br>
            <a:r>
              <a:rPr lang="en-US" sz="2200" dirty="0"/>
              <a:t>Predictive Analytics and Modelling of Data – CMSE11428</a:t>
            </a:r>
            <a:br>
              <a:rPr lang="en-US" sz="2200" dirty="0"/>
            </a:br>
            <a:r>
              <a:rPr lang="en-US" sz="2200" dirty="0"/>
              <a:t>Group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728" y="4297903"/>
            <a:ext cx="8188953" cy="763525"/>
          </a:xfrm>
        </p:spPr>
        <p:txBody>
          <a:bodyPr>
            <a:normAutofit/>
          </a:bodyPr>
          <a:lstStyle/>
          <a:p>
            <a:r>
              <a:rPr lang="en-GB" sz="1800" dirty="0"/>
              <a:t>Antonis Photiou, Dimitrios Petkidis, Yury Arutyunov, Vangelis Kappos, Izgi Arda Ozsubasi and Rachad Saab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AD808-4743-1440-A66E-946A69ACC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386719"/>
            <a:ext cx="8246070" cy="76352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Predicting Flight Cancellations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100" dirty="0">
                <a:solidFill>
                  <a:schemeClr val="tx1"/>
                </a:solidFill>
              </a:rPr>
              <a:t>Most Important Features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DFE749-CA30-9A4E-9B5F-22FAAF826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31" y="1263700"/>
            <a:ext cx="8091937" cy="3493081"/>
          </a:xfrm>
        </p:spPr>
      </p:pic>
    </p:spTree>
    <p:extLst>
      <p:ext uri="{BB962C8B-B14F-4D97-AF65-F5344CB8AC3E}">
        <p14:creationId xmlns:p14="http://schemas.microsoft.com/office/powerpoint/2010/main" val="3123442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FA9A-DCB1-427B-B23F-EFFCE4C4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(iii)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17E1B-22D6-4A4F-8B3C-2B299DDA2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600" dirty="0"/>
              <a:t>Flight cancellations 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sz="2000" dirty="0"/>
              <a:t>Changing the time of the departure for some flights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D8577-B48F-490B-8DD3-F5CFF36048B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86"/>
          <a:stretch/>
        </p:blipFill>
        <p:spPr bwMode="auto">
          <a:xfrm>
            <a:off x="779989" y="1935957"/>
            <a:ext cx="6115050" cy="30100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41945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8151D-C2B6-4D7A-8BE3-62CDFAFD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(iv)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E5A4C-533C-4905-AC9B-E814ACAB9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600" dirty="0"/>
              <a:t>Flight cancellations 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sz="1800" dirty="0"/>
              <a:t>Reducing the usage of Chicago O'Hare International Airport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F7B78D-991D-4EBB-84D0-6725B41A854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5"/>
          <a:stretch/>
        </p:blipFill>
        <p:spPr bwMode="auto">
          <a:xfrm>
            <a:off x="937548" y="1807369"/>
            <a:ext cx="5971381" cy="33361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39600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1DEC-29EB-4465-9F86-7D4C766E5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232137"/>
            <a:ext cx="8246070" cy="76352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Predicting Departure Delay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B11F82-22AE-1E49-A715-EE58B9806E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39"/>
          <a:stretch/>
        </p:blipFill>
        <p:spPr>
          <a:xfrm>
            <a:off x="0" y="1409854"/>
            <a:ext cx="9144000" cy="373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52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1AE34-6663-7546-942A-63681F9C0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91" y="391788"/>
            <a:ext cx="6704647" cy="94681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Predicting Departure Delay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100" dirty="0">
                <a:solidFill>
                  <a:schemeClr val="tx1"/>
                </a:solidFill>
              </a:rPr>
              <a:t>Best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A2932-5A2C-F240-A2DF-7A7A3A887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04" y="1056365"/>
            <a:ext cx="7833674" cy="408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730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192F3-BC82-BB43-A33F-262E00946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349011"/>
            <a:ext cx="8246070" cy="76352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Predicting Departure Delay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100" dirty="0">
                <a:solidFill>
                  <a:schemeClr val="tx1"/>
                </a:solidFill>
              </a:rPr>
              <a:t>Most Important Features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D3A585-7F95-6549-BB74-D7C9C96D0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64" y="1357968"/>
            <a:ext cx="8246069" cy="3559616"/>
          </a:xfrm>
        </p:spPr>
      </p:pic>
    </p:spTree>
    <p:extLst>
      <p:ext uri="{BB962C8B-B14F-4D97-AF65-F5344CB8AC3E}">
        <p14:creationId xmlns:p14="http://schemas.microsoft.com/office/powerpoint/2010/main" val="4246840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Recommendations (</a:t>
            </a:r>
            <a:r>
              <a:rPr lang="en-GB" dirty="0" err="1"/>
              <a:t>i</a:t>
            </a:r>
            <a:r>
              <a:rPr lang="en-GB" dirty="0"/>
              <a:t>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1" y="1155313"/>
            <a:ext cx="6704647" cy="3988187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Flight delays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Re-evaluating flight management process </a:t>
            </a:r>
          </a:p>
          <a:p>
            <a:pPr marL="400050" lvl="1" indent="0">
              <a:buNone/>
            </a:pPr>
            <a:endParaRPr lang="en-GB" dirty="0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01D0BE37-9256-4574-823E-627A85F9327C}"/>
              </a:ext>
            </a:extLst>
          </p:cNvPr>
          <p:cNvPicPr/>
          <p:nvPr/>
        </p:nvPicPr>
        <p:blipFill rotWithShape="1">
          <a:blip r:embed="rId2"/>
          <a:srcRect l="54288" r="-1"/>
          <a:stretch/>
        </p:blipFill>
        <p:spPr bwMode="auto">
          <a:xfrm>
            <a:off x="950119" y="2321719"/>
            <a:ext cx="5767913" cy="26435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198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808F36-3D5C-8E45-8990-4957883A8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280987"/>
            <a:ext cx="8246070" cy="76352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413EB-C54F-D34C-8E75-F7C854970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27" y="1367393"/>
            <a:ext cx="6927746" cy="3614477"/>
          </a:xfrm>
        </p:spPr>
      </p:pic>
    </p:spTree>
    <p:extLst>
      <p:ext uri="{BB962C8B-B14F-4D97-AF65-F5344CB8AC3E}">
        <p14:creationId xmlns:p14="http://schemas.microsoft.com/office/powerpoint/2010/main" val="2880964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>
                <a:solidFill>
                  <a:srgbClr val="FF856D"/>
                </a:solidFill>
              </a:rPr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Introduction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E0BAB0F0-7D70-EA4D-9AFF-66D65BE33A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2343670"/>
              </p:ext>
            </p:extLst>
          </p:nvPr>
        </p:nvGraphicFramePr>
        <p:xfrm>
          <a:off x="-471340" y="1779967"/>
          <a:ext cx="8559538" cy="3157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questions - Delays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2" y="1155313"/>
            <a:ext cx="6704646" cy="3988187"/>
          </a:xfrm>
        </p:spPr>
        <p:txBody>
          <a:bodyPr>
            <a:normAutofit/>
          </a:bodyPr>
          <a:lstStyle/>
          <a:p>
            <a:pPr marL="971550" indent="-914400">
              <a:buFont typeface="+mj-lt"/>
              <a:buAutoNum type="arabicPeriod"/>
            </a:pPr>
            <a:r>
              <a:rPr lang="en-GB" dirty="0"/>
              <a:t>Which weather factors are most influential in predicting delays? </a:t>
            </a:r>
          </a:p>
          <a:p>
            <a:pPr marL="971550" indent="-914400">
              <a:buFont typeface="+mj-lt"/>
              <a:buAutoNum type="arabicPeriod"/>
            </a:pPr>
            <a:r>
              <a:rPr lang="en-GB" dirty="0"/>
              <a:t>Are the studied airlines more affected by weather delays than other airlines? </a:t>
            </a:r>
          </a:p>
          <a:p>
            <a:pPr marL="971550" indent="-914400">
              <a:buFont typeface="+mj-lt"/>
              <a:buAutoNum type="arabicPeriod"/>
            </a:pPr>
            <a:r>
              <a:rPr lang="en-GB" dirty="0"/>
              <a:t>Does competition affect departure delays? </a:t>
            </a:r>
          </a:p>
          <a:p>
            <a:pPr marL="457200" lvl="1" indent="0">
              <a:buNone/>
            </a:pPr>
            <a:endParaRPr lang="en-GB" sz="5000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988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questions - Cancellations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2" y="1155313"/>
            <a:ext cx="6704646" cy="3988187"/>
          </a:xfrm>
        </p:spPr>
        <p:txBody>
          <a:bodyPr>
            <a:normAutofit/>
          </a:bodyPr>
          <a:lstStyle/>
          <a:p>
            <a:pPr marL="971550" indent="-914400">
              <a:buFont typeface="+mj-lt"/>
              <a:buAutoNum type="arabicPeriod"/>
            </a:pPr>
            <a:r>
              <a:rPr lang="en-GB" dirty="0"/>
              <a:t>Should the airlines consider changing the time of departure to avoid airport congestion? </a:t>
            </a:r>
          </a:p>
          <a:p>
            <a:pPr marL="971550" indent="-914400">
              <a:buFont typeface="+mj-lt"/>
              <a:buAutoNum type="arabicPeriod"/>
            </a:pPr>
            <a:r>
              <a:rPr lang="en-GB" dirty="0"/>
              <a:t>How do the various factors affect different types of cancellations? </a:t>
            </a:r>
          </a:p>
          <a:p>
            <a:pPr marL="971550" indent="-914400">
              <a:buFont typeface="+mj-lt"/>
              <a:buAutoNum type="arabicPeriod"/>
            </a:pPr>
            <a:r>
              <a:rPr lang="en-GB" dirty="0"/>
              <a:t>Which airports and time periods are more affected by weather? </a:t>
            </a:r>
          </a:p>
          <a:p>
            <a:pPr marL="457200" lvl="1" indent="0">
              <a:buNone/>
            </a:pPr>
            <a:endParaRPr lang="en-GB" sz="5000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620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191" y="391788"/>
            <a:ext cx="6704647" cy="725349"/>
          </a:xfrm>
        </p:spPr>
        <p:txBody>
          <a:bodyPr/>
          <a:lstStyle/>
          <a:p>
            <a:r>
              <a:rPr lang="en-GB" dirty="0"/>
              <a:t>Literature Review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1" y="1021088"/>
            <a:ext cx="6704647" cy="3769025"/>
          </a:xfrm>
        </p:spPr>
        <p:txBody>
          <a:bodyPr>
            <a:normAutofit/>
          </a:bodyPr>
          <a:lstStyle/>
          <a:p>
            <a:r>
              <a:rPr lang="en-GB" sz="2000" dirty="0"/>
              <a:t>Klein et al. (2010) have used multiple linear regression to predict flight delays</a:t>
            </a:r>
          </a:p>
          <a:p>
            <a:r>
              <a:rPr lang="en-GB" sz="2000" dirty="0"/>
              <a:t>Mann et al. (2017) have used decision tree regression with gradient booster to predict delays</a:t>
            </a:r>
          </a:p>
          <a:p>
            <a:r>
              <a:rPr lang="en-GB" sz="2000" dirty="0"/>
              <a:t>Features previously used to predict delays include: weather, day of the week, carrier type and more.</a:t>
            </a:r>
          </a:p>
          <a:p>
            <a:r>
              <a:rPr lang="en-GB" sz="2000" dirty="0"/>
              <a:t>Rupp and Holmes (2006) have used probit binary regression to predict flight cancellations. </a:t>
            </a:r>
          </a:p>
          <a:p>
            <a:r>
              <a:rPr lang="en-GB" sz="2000" dirty="0"/>
              <a:t>Features previously used to predict cancellations include: level of competitiveness, aircraft age and more.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8685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Metholodgy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192" y="1155313"/>
            <a:ext cx="6863876" cy="378922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GB" sz="2600" dirty="0"/>
              <a:t>Data pre-processing </a:t>
            </a:r>
          </a:p>
          <a:p>
            <a:pPr marL="514350" indent="-514350">
              <a:buFont typeface="+mj-lt"/>
              <a:buAutoNum type="alphaUcPeriod"/>
            </a:pPr>
            <a:r>
              <a:rPr lang="en-GB" sz="2600" dirty="0"/>
              <a:t>Predicting departure delay </a:t>
            </a:r>
          </a:p>
          <a:p>
            <a:pPr marL="514350" indent="-514350">
              <a:buFont typeface="+mj-lt"/>
              <a:buAutoNum type="alphaUcPeriod"/>
            </a:pPr>
            <a:r>
              <a:rPr lang="en-GB" sz="2600" dirty="0"/>
              <a:t>Predicting flight cancellations </a:t>
            </a:r>
          </a:p>
        </p:txBody>
      </p:sp>
    </p:spTree>
    <p:extLst>
      <p:ext uri="{BB962C8B-B14F-4D97-AF65-F5344CB8AC3E}">
        <p14:creationId xmlns:p14="http://schemas.microsoft.com/office/powerpoint/2010/main" val="2334439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7A39B-486A-48F9-8437-87F62B565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4" y="226464"/>
            <a:ext cx="8246070" cy="763526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Data Pre-processing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F889E5-B10C-D44A-9F43-AAA237061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6" y="1245209"/>
            <a:ext cx="7309296" cy="3898291"/>
          </a:xfrm>
        </p:spPr>
      </p:pic>
    </p:spTree>
    <p:extLst>
      <p:ext uri="{BB962C8B-B14F-4D97-AF65-F5344CB8AC3E}">
        <p14:creationId xmlns:p14="http://schemas.microsoft.com/office/powerpoint/2010/main" val="3287914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E3B49E-D79A-C346-AF1D-00987E3CD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250654"/>
            <a:ext cx="8246070" cy="76352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Predicting Flight Cancellations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98C8E9-5222-4542-8250-F7CD5EC79EFB}"/>
              </a:ext>
            </a:extLst>
          </p:cNvPr>
          <p:cNvSpPr txBox="1"/>
          <p:nvPr/>
        </p:nvSpPr>
        <p:spPr>
          <a:xfrm>
            <a:off x="3205113" y="659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C600AE-033F-6B46-A459-E29B03A01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52"/>
          <a:stretch/>
        </p:blipFill>
        <p:spPr>
          <a:xfrm>
            <a:off x="0" y="1329354"/>
            <a:ext cx="9144000" cy="3814145"/>
          </a:xfrm>
        </p:spPr>
      </p:pic>
    </p:spTree>
    <p:extLst>
      <p:ext uri="{BB962C8B-B14F-4D97-AF65-F5344CB8AC3E}">
        <p14:creationId xmlns:p14="http://schemas.microsoft.com/office/powerpoint/2010/main" val="1721221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1F82E-4DD4-FE48-BBB4-BE44DBA2D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Predicting Flight Cancellations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100" dirty="0">
                <a:solidFill>
                  <a:schemeClr val="tx1"/>
                </a:solidFill>
              </a:rPr>
              <a:t>Best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6976CF-A6AF-AB46-90DB-1BD5D308D7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7" y="1117137"/>
            <a:ext cx="7805395" cy="407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09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</Words>
  <Application>Microsoft Macintosh PowerPoint</Application>
  <PresentationFormat>On-screen Show (16:9)</PresentationFormat>
  <Paragraphs>49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2019-2020 Predictive Analytics and Modelling of Data – CMSE11428 Group 3</vt:lpstr>
      <vt:lpstr>Introduction</vt:lpstr>
      <vt:lpstr>Research questions - Delays</vt:lpstr>
      <vt:lpstr>Research questions - Cancellations</vt:lpstr>
      <vt:lpstr>Literature Review </vt:lpstr>
      <vt:lpstr>Metholodgy </vt:lpstr>
      <vt:lpstr>Data Pre-processing</vt:lpstr>
      <vt:lpstr>Predicting Flight Cancellations</vt:lpstr>
      <vt:lpstr>Predicting Flight Cancellations Best Model</vt:lpstr>
      <vt:lpstr>Predicting Flight Cancellations Most Important Features</vt:lpstr>
      <vt:lpstr>Recommendations (iii)</vt:lpstr>
      <vt:lpstr>Recommendations (iv)</vt:lpstr>
      <vt:lpstr>Predicting Departure Delay</vt:lpstr>
      <vt:lpstr>Predicting Departure Delay Best model</vt:lpstr>
      <vt:lpstr>Predicting Departure Delay Most Important Features</vt:lpstr>
      <vt:lpstr>Recommendations (i)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2019-11-24T12:16:07Z</dcterms:modified>
</cp:coreProperties>
</file>

<file path=docProps/thumbnail.jpeg>
</file>